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05C21-EF96-4148-9B89-67B18ACE24CA}">
  <a:tblStyle styleId="{CC405C21-EF96-4148-9B89-67B18ACE24CA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2E7E6"/>
          </a:solidFill>
        </a:fill>
      </a:tcStyle>
    </a:wholeTbl>
    <a:band1H>
      <a:tcStyle>
        <a:tcBdr/>
        <a:fill>
          <a:solidFill>
            <a:srgbClr val="E3CACA"/>
          </a:solidFill>
        </a:fill>
      </a:tcStyle>
    </a:band1H>
    <a:band1V>
      <a:tcStyle>
        <a:tcBdr/>
        <a:fill>
          <a:solidFill>
            <a:srgbClr val="E3CACA"/>
          </a:solidFill>
        </a:fill>
      </a:tcStyle>
    </a:band1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A701828-5FE9-4408-BCE7-14BC279CA491}" styleName="Table_0"/>
  <a:tblStyle styleId="{2455A82B-6338-469C-A0A5-C81878551777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2E7E6"/>
          </a:solidFill>
        </a:fill>
      </a:tcStyle>
    </a:wholeTbl>
    <a:band1H>
      <a:tcStyle>
        <a:tcBdr/>
        <a:fill>
          <a:solidFill>
            <a:srgbClr val="E3CACA"/>
          </a:solidFill>
        </a:fill>
      </a:tcStyle>
    </a:band1H>
    <a:band1V>
      <a:tcStyle>
        <a:tcBdr/>
        <a:fill>
          <a:solidFill>
            <a:srgbClr val="E3CACA"/>
          </a:solidFill>
        </a:fill>
      </a:tcStyle>
    </a:band1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403" autoAdjust="0"/>
  </p:normalViewPr>
  <p:slideViewPr>
    <p:cSldViewPr snapToGrid="0">
      <p:cViewPr varScale="1">
        <p:scale>
          <a:sx n="78" d="100"/>
          <a:sy n="78" d="100"/>
        </p:scale>
        <p:origin x="1349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557-47C0-8755-D4E6974F5D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557-47C0-8755-D4E6974F5D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557-47C0-8755-D4E6974F5D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557-47C0-8755-D4E6974F5D3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557-47C0-8755-D4E6974F5D3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557-47C0-8755-D4E6974F5D3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557-47C0-8755-D4E6974F5D3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557-47C0-8755-D4E6974F5D3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557-47C0-8755-D4E6974F5D35}"/>
              </c:ext>
            </c:extLst>
          </c:dPt>
          <c:cat>
            <c:strRef>
              <c:f>Sheet1!$A$2:$A$10</c:f>
              <c:strCache>
                <c:ptCount val="9"/>
                <c:pt idx="0">
                  <c:v>Chassis</c:v>
                </c:pt>
                <c:pt idx="1">
                  <c:v>Transmission</c:v>
                </c:pt>
                <c:pt idx="2">
                  <c:v>Steering</c:v>
                </c:pt>
                <c:pt idx="3">
                  <c:v>Braking System</c:v>
                </c:pt>
                <c:pt idx="4">
                  <c:v>Wheel Assembly front</c:v>
                </c:pt>
                <c:pt idx="5">
                  <c:v>Wheel Assembly rear</c:v>
                </c:pt>
                <c:pt idx="6">
                  <c:v>Safety</c:v>
                </c:pt>
                <c:pt idx="7">
                  <c:v>Electrical</c:v>
                </c:pt>
                <c:pt idx="8">
                  <c:v>miscellaneous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4100</c:v>
                </c:pt>
                <c:pt idx="1">
                  <c:v>8040</c:v>
                </c:pt>
                <c:pt idx="2">
                  <c:v>2800</c:v>
                </c:pt>
                <c:pt idx="3">
                  <c:v>3190</c:v>
                </c:pt>
                <c:pt idx="4">
                  <c:v>8590</c:v>
                </c:pt>
                <c:pt idx="5">
                  <c:v>8500</c:v>
                </c:pt>
                <c:pt idx="6">
                  <c:v>2100</c:v>
                </c:pt>
                <c:pt idx="7">
                  <c:v>1760</c:v>
                </c:pt>
                <c:pt idx="8">
                  <c:v>5230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B557-47C0-8755-D4E6974F5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5C-4BD7-A2A4-C780D5987B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5C-4BD7-A2A4-C780D5987B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5C-4BD7-A2A4-C780D5987B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65C-4BD7-A2A4-C780D5987B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65C-4BD7-A2A4-C780D5987B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65C-4BD7-A2A4-C780D5987BE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65C-4BD7-A2A4-C780D5987BE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65C-4BD7-A2A4-C780D5987BE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65C-4BD7-A2A4-C780D5987BE6}"/>
              </c:ext>
            </c:extLst>
          </c:dPt>
          <c:cat>
            <c:strRef>
              <c:f>Sheet1!$A$2:$A$10</c:f>
              <c:strCache>
                <c:ptCount val="9"/>
                <c:pt idx="0">
                  <c:v>Chassis</c:v>
                </c:pt>
                <c:pt idx="1">
                  <c:v>power train</c:v>
                </c:pt>
                <c:pt idx="2">
                  <c:v>Steering</c:v>
                </c:pt>
                <c:pt idx="3">
                  <c:v>Braking assembly &amp; line</c:v>
                </c:pt>
                <c:pt idx="4">
                  <c:v>Wheel Assembly </c:v>
                </c:pt>
                <c:pt idx="5">
                  <c:v>suspension</c:v>
                </c:pt>
                <c:pt idx="6">
                  <c:v>Safety</c:v>
                </c:pt>
                <c:pt idx="7">
                  <c:v>Electrical</c:v>
                </c:pt>
                <c:pt idx="8">
                  <c:v>miscellaneous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</c:v>
                </c:pt>
                <c:pt idx="1">
                  <c:v>20</c:v>
                </c:pt>
                <c:pt idx="2">
                  <c:v>5</c:v>
                </c:pt>
                <c:pt idx="3">
                  <c:v>7</c:v>
                </c:pt>
                <c:pt idx="4">
                  <c:v>30</c:v>
                </c:pt>
                <c:pt idx="5">
                  <c:v>9</c:v>
                </c:pt>
                <c:pt idx="6">
                  <c:v>3</c:v>
                </c:pt>
                <c:pt idx="7">
                  <c:v>2</c:v>
                </c:pt>
                <c:pt idx="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65C-4BD7-A2A4-C780D5987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1100"/>
            </a:lvl1pPr>
            <a:lvl2pPr lvl="1" rtl="0">
              <a:spcBef>
                <a:spcPts val="0"/>
              </a:spcBef>
              <a:defRPr sz="11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1100"/>
            </a:lvl6pPr>
            <a:lvl7pPr lvl="6" rtl="0">
              <a:spcBef>
                <a:spcPts val="0"/>
              </a:spcBef>
              <a:defRPr sz="1100"/>
            </a:lvl7pPr>
            <a:lvl8pPr lvl="7" rtl="0">
              <a:spcBef>
                <a:spcPts val="0"/>
              </a:spcBef>
              <a:defRPr sz="1100"/>
            </a:lvl8pPr>
            <a:lvl9pPr lvl="8" rtl="0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720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cap="none">
                <a:solidFill>
                  <a:srgbClr val="86D1D8"/>
                </a:solidFill>
              </a:defRPr>
            </a:lvl1pPr>
            <a:lvl2pPr marL="457200" lvl="1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marL="914400" lvl="2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marL="1371600" lvl="3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marL="1828800" lvl="4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marL="2286000" lvl="5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marL="2743200" lvl="6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marL="3200400" lvl="7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marL="3657600" lvl="8" indent="0" algn="ctr" rtl="0">
              <a:spcBef>
                <a:spcPts val="10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154955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2400" b="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700" cy="3640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>
            <a:norm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154955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80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80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 b="0" i="0" cap="small">
                <a:solidFill>
                  <a:srgbClr val="86D1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4" name="Shape 94"/>
          <p:cNvSpPr txBox="1"/>
          <p:nvPr/>
        </p:nvSpPr>
        <p:spPr>
          <a:xfrm>
            <a:off x="898295" y="971252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9330490" y="2613786"/>
            <a:ext cx="801900" cy="196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700" cy="165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000" b="0" cap="none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000" cap="none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20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99" cy="3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Shape 111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20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39999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3999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>
            <a:norm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39999" cy="65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399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>
            <a:norm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2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>
            <a:norm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cxnSp>
        <p:nvCxnSpPr>
          <p:cNvPr id="126" name="Shape 12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3478803" y="-322631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defRPr/>
            </a:lvl1pPr>
            <a:lvl2pPr marL="742950" lvl="1" indent="-194309" algn="l" rtl="0">
              <a:spcBef>
                <a:spcPts val="1000"/>
              </a:spcBef>
              <a:spcAft>
                <a:spcPts val="0"/>
              </a:spcAft>
              <a:defRPr/>
            </a:lvl2pPr>
            <a:lvl3pPr marL="1143000" lvl="2" indent="-137160" algn="l" rtl="0">
              <a:spcBef>
                <a:spcPts val="1000"/>
              </a:spcBef>
              <a:spcAft>
                <a:spcPts val="0"/>
              </a:spcAft>
              <a:defRPr/>
            </a:lvl3pPr>
            <a:lvl4pPr marL="1600200" lvl="3" indent="-137160" algn="l" rtl="0">
              <a:spcBef>
                <a:spcPts val="1000"/>
              </a:spcBef>
              <a:spcAft>
                <a:spcPts val="0"/>
              </a:spcAft>
              <a:defRPr/>
            </a:lvl4pPr>
            <a:lvl5pPr marL="2057400" lvl="4" indent="-137160" algn="l" rtl="0">
              <a:spcBef>
                <a:spcPts val="1000"/>
              </a:spcBef>
              <a:spcAft>
                <a:spcPts val="0"/>
              </a:spcAft>
              <a:defRPr/>
            </a:lvl5pPr>
            <a:lvl6pPr marL="2505999" lvl="5" indent="-141259" algn="l" rtl="0">
              <a:spcBef>
                <a:spcPts val="1000"/>
              </a:spcBef>
              <a:spcAft>
                <a:spcPts val="0"/>
              </a:spcAft>
              <a:defRPr/>
            </a:lvl6pPr>
            <a:lvl7pPr marL="2971800" lvl="6" indent="-137160" algn="l" rtl="0">
              <a:spcBef>
                <a:spcPts val="1000"/>
              </a:spcBef>
              <a:spcAft>
                <a:spcPts val="0"/>
              </a:spcAft>
              <a:defRPr/>
            </a:lvl7pPr>
            <a:lvl8pPr marL="3429000" lvl="7" indent="-137159" algn="l" rtl="0">
              <a:spcBef>
                <a:spcPts val="1000"/>
              </a:spcBef>
              <a:spcAft>
                <a:spcPts val="0"/>
              </a:spcAft>
              <a:defRPr/>
            </a:lvl8pPr>
            <a:lvl9pPr marL="3886200" lvl="8" indent="-137159" algn="l" rtl="0">
              <a:spcBef>
                <a:spcPts val="10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6267513" y="2466912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1679611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defRPr/>
            </a:lvl1pPr>
            <a:lvl2pPr marL="742950" lvl="1" indent="-194309" algn="l" rtl="0">
              <a:spcBef>
                <a:spcPts val="1000"/>
              </a:spcBef>
              <a:spcAft>
                <a:spcPts val="0"/>
              </a:spcAft>
              <a:defRPr/>
            </a:lvl2pPr>
            <a:lvl3pPr marL="1143000" lvl="2" indent="-137160" algn="l" rtl="0">
              <a:spcBef>
                <a:spcPts val="1000"/>
              </a:spcBef>
              <a:spcAft>
                <a:spcPts val="0"/>
              </a:spcAft>
              <a:defRPr/>
            </a:lvl3pPr>
            <a:lvl4pPr marL="1600200" lvl="3" indent="-137160" algn="l" rtl="0">
              <a:spcBef>
                <a:spcPts val="1000"/>
              </a:spcBef>
              <a:spcAft>
                <a:spcPts val="0"/>
              </a:spcAft>
              <a:defRPr/>
            </a:lvl4pPr>
            <a:lvl5pPr marL="2057400" lvl="4" indent="-137160" algn="l" rtl="0">
              <a:spcBef>
                <a:spcPts val="1000"/>
              </a:spcBef>
              <a:spcAft>
                <a:spcPts val="0"/>
              </a:spcAft>
              <a:defRPr/>
            </a:lvl5pPr>
            <a:lvl6pPr marL="2505999" lvl="5" indent="-141259" algn="l" rtl="0">
              <a:spcBef>
                <a:spcPts val="1000"/>
              </a:spcBef>
              <a:spcAft>
                <a:spcPts val="0"/>
              </a:spcAft>
              <a:defRPr/>
            </a:lvl6pPr>
            <a:lvl7pPr marL="2971800" lvl="6" indent="-137160" algn="l" rtl="0">
              <a:spcBef>
                <a:spcPts val="1000"/>
              </a:spcBef>
              <a:spcAft>
                <a:spcPts val="0"/>
              </a:spcAft>
              <a:defRPr/>
            </a:lvl7pPr>
            <a:lvl8pPr marL="3429000" lvl="7" indent="-137159" algn="l" rtl="0">
              <a:spcBef>
                <a:spcPts val="1000"/>
              </a:spcBef>
              <a:spcAft>
                <a:spcPts val="0"/>
              </a:spcAft>
              <a:defRPr/>
            </a:lvl8pPr>
            <a:lvl9pPr marL="3886200" lvl="8" indent="-137159" algn="l" rtl="0">
              <a:spcBef>
                <a:spcPts val="10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defRPr/>
            </a:lvl1pPr>
            <a:lvl2pPr marL="742950" lvl="1" indent="-194309" algn="l" rtl="0">
              <a:spcBef>
                <a:spcPts val="1000"/>
              </a:spcBef>
              <a:spcAft>
                <a:spcPts val="0"/>
              </a:spcAft>
              <a:defRPr/>
            </a:lvl2pPr>
            <a:lvl3pPr marL="1143000" lvl="2" indent="-137160" algn="l" rtl="0">
              <a:spcBef>
                <a:spcPts val="1000"/>
              </a:spcBef>
              <a:spcAft>
                <a:spcPts val="0"/>
              </a:spcAft>
              <a:defRPr/>
            </a:lvl3pPr>
            <a:lvl4pPr marL="1600200" lvl="3" indent="-137160" algn="l" rtl="0">
              <a:spcBef>
                <a:spcPts val="1000"/>
              </a:spcBef>
              <a:spcAft>
                <a:spcPts val="0"/>
              </a:spcAft>
              <a:defRPr/>
            </a:lvl4pPr>
            <a:lvl5pPr marL="2057400" lvl="4" indent="-137160" algn="l" rtl="0">
              <a:spcBef>
                <a:spcPts val="1000"/>
              </a:spcBef>
              <a:spcAft>
                <a:spcPts val="0"/>
              </a:spcAft>
              <a:defRPr/>
            </a:lvl5pPr>
            <a:lvl6pPr marL="2505999" lvl="5" indent="-141259" algn="l" rtl="0">
              <a:spcBef>
                <a:spcPts val="1000"/>
              </a:spcBef>
              <a:spcAft>
                <a:spcPts val="0"/>
              </a:spcAft>
              <a:defRPr/>
            </a:lvl6pPr>
            <a:lvl7pPr marL="2971800" lvl="6" indent="-137160" algn="l" rtl="0">
              <a:spcBef>
                <a:spcPts val="1000"/>
              </a:spcBef>
              <a:spcAft>
                <a:spcPts val="0"/>
              </a:spcAft>
              <a:defRPr/>
            </a:lvl7pPr>
            <a:lvl8pPr marL="3429000" lvl="7" indent="-137159" algn="l" rtl="0">
              <a:spcBef>
                <a:spcPts val="1000"/>
              </a:spcBef>
              <a:spcAft>
                <a:spcPts val="0"/>
              </a:spcAft>
              <a:defRPr/>
            </a:lvl8pPr>
            <a:lvl9pPr marL="3886200" lvl="8" indent="-137159" algn="l" rtl="0">
              <a:spcBef>
                <a:spcPts val="100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000" b="0" cap="none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000" cap="none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defRPr sz="1800"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SzPct val="80000"/>
              <a:defRPr sz="1600"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5pPr>
            <a:lvl6pPr marL="2505999" lvl="5" indent="-1717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5654492" y="2056092"/>
            <a:ext cx="4396199" cy="42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defRPr sz="1800"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SzPct val="80000"/>
              <a:defRPr sz="1600"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5pPr>
            <a:lvl6pPr marL="2505999" lvl="5" indent="-1717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03312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defRPr sz="1800"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SzPct val="80000"/>
              <a:defRPr sz="1600"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5pPr>
            <a:lvl6pPr marL="2505999" lvl="5" indent="-1717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2400" b="0">
                <a:solidFill>
                  <a:srgbClr val="86D1D8"/>
                </a:solidFill>
              </a:defRPr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2000" b="1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800" b="1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defRPr sz="1800"/>
            </a:lvl1pPr>
            <a:lvl2pPr marL="742950" lvl="1" indent="-204469" algn="l" rtl="0">
              <a:spcBef>
                <a:spcPts val="1000"/>
              </a:spcBef>
              <a:spcAft>
                <a:spcPts val="0"/>
              </a:spcAft>
              <a:buSzPct val="80000"/>
              <a:defRPr sz="1600"/>
            </a:lvl2pPr>
            <a:lvl3pPr marL="1143000" lvl="2" indent="-157480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3pPr>
            <a:lvl4pPr marL="1600200" lvl="3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4pPr>
            <a:lvl5pPr marL="2057400" lvl="4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5pPr>
            <a:lvl6pPr marL="2505999" lvl="5" indent="-1717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6pPr>
            <a:lvl7pPr marL="2971800" lvl="6" indent="-167639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7pPr>
            <a:lvl8pPr marL="3429000" lvl="7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8pPr>
            <a:lvl9pPr marL="3886200" lvl="8" indent="-167640" algn="l" rtl="0">
              <a:spcBef>
                <a:spcPts val="1000"/>
              </a:spcBef>
              <a:spcAft>
                <a:spcPts val="0"/>
              </a:spcAft>
              <a:buSzPct val="80000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54952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2400" b="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342900" lvl="0" indent="-241300" algn="l" rtl="0">
              <a:spcBef>
                <a:spcPts val="1000"/>
              </a:spcBef>
              <a:spcAft>
                <a:spcPts val="0"/>
              </a:spcAft>
              <a:buSzPct val="80000"/>
              <a:defRPr sz="2000"/>
            </a:lvl1pPr>
            <a:lvl2pPr marL="742950" lvl="1" indent="-194309" algn="l" rtl="0">
              <a:spcBef>
                <a:spcPts val="1000"/>
              </a:spcBef>
              <a:spcAft>
                <a:spcPts val="0"/>
              </a:spcAft>
              <a:buSzPct val="79999"/>
              <a:defRPr sz="1800"/>
            </a:lvl2pPr>
            <a:lvl3pPr marL="1143000" lvl="2" indent="-147319" algn="l" rtl="0">
              <a:spcBef>
                <a:spcPts val="1000"/>
              </a:spcBef>
              <a:spcAft>
                <a:spcPts val="0"/>
              </a:spcAft>
              <a:buSzPct val="80000"/>
              <a:defRPr sz="1600"/>
            </a:lvl3pPr>
            <a:lvl4pPr marL="1600200" lvl="3" indent="-157480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4pPr>
            <a:lvl5pPr marL="2057400" lvl="4" indent="-157479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5pPr>
            <a:lvl6pPr marL="2505999" lvl="5" indent="-161579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6pPr>
            <a:lvl7pPr marL="2971800" lvl="6" indent="-157479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7pPr>
            <a:lvl8pPr marL="3429000" lvl="7" indent="-157479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8pPr>
            <a:lvl9pPr marL="3886200" lvl="8" indent="-157479" algn="l" rtl="0">
              <a:spcBef>
                <a:spcPts val="1000"/>
              </a:spcBef>
              <a:spcAft>
                <a:spcPts val="0"/>
              </a:spcAft>
              <a:buSzPct val="80000"/>
              <a:defRPr sz="14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1154952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53907" y="1854191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marL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3600" b="0"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>
            <a:norm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0" lvl="0" indent="0" algn="l" rtl="0">
              <a:spcBef>
                <a:spcPts val="1000"/>
              </a:spcBef>
              <a:spcAft>
                <a:spcPts val="0"/>
              </a:spcAft>
              <a:buNone/>
              <a:defRPr sz="1400"/>
            </a:lvl1pPr>
            <a:lvl2pPr marL="457200" lvl="1" indent="0" algn="l" rtl="0">
              <a:spcBef>
                <a:spcPts val="1000"/>
              </a:spcBef>
              <a:spcAft>
                <a:spcPts val="0"/>
              </a:spcAft>
              <a:buNone/>
              <a:defRPr sz="1200"/>
            </a:lvl2pPr>
            <a:lvl3pPr marL="914400" lvl="2" indent="0" algn="l" rtl="0">
              <a:spcBef>
                <a:spcPts val="1000"/>
              </a:spcBef>
              <a:spcAft>
                <a:spcPts val="0"/>
              </a:spcAft>
              <a:buNone/>
              <a:defRPr sz="1000"/>
            </a:lvl3pPr>
            <a:lvl4pPr marL="1371600" lvl="3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4pPr>
            <a:lvl5pPr marL="1828800" lvl="4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5pPr>
            <a:lvl6pPr marL="2286000" lvl="5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6pPr>
            <a:lvl7pPr marL="2743200" lvl="6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7pPr>
            <a:lvl8pPr marL="3200400" lvl="7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8pPr>
            <a:lvl9pPr marL="3657600" lvl="8" indent="0" algn="l" rtl="0">
              <a:spcBef>
                <a:spcPts val="100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457200" lvl="1" indent="0" algn="l" rtl="0">
              <a:spcBef>
                <a:spcPts val="0"/>
              </a:spcBef>
              <a:buNone/>
              <a:defRPr/>
            </a:lvl2pPr>
            <a:lvl3pPr marL="914400" lvl="2" indent="0" algn="l" rtl="0">
              <a:spcBef>
                <a:spcPts val="0"/>
              </a:spcBef>
              <a:buNone/>
              <a:defRPr/>
            </a:lvl3pPr>
            <a:lvl4pPr marL="1371600" lvl="3" indent="0" algn="l" rtl="0">
              <a:spcBef>
                <a:spcPts val="0"/>
              </a:spcBef>
              <a:buNone/>
              <a:defRPr/>
            </a:lvl4pPr>
            <a:lvl5pPr marL="1828800" lvl="4" indent="0" algn="l" rtl="0">
              <a:spcBef>
                <a:spcPts val="0"/>
              </a:spcBef>
              <a:buNone/>
              <a:defRPr/>
            </a:lvl5pPr>
            <a:lvl6pPr marL="2286000" lvl="5" indent="0" algn="l" rtl="0">
              <a:spcBef>
                <a:spcPts val="0"/>
              </a:spcBef>
              <a:buNone/>
              <a:defRPr/>
            </a:lvl6pPr>
            <a:lvl7pPr marL="2743200" lvl="6" indent="0" algn="l" rtl="0">
              <a:spcBef>
                <a:spcPts val="0"/>
              </a:spcBef>
              <a:buNone/>
              <a:defRPr/>
            </a:lvl7pPr>
            <a:lvl8pPr marL="3200400" lvl="7" indent="0" algn="l" rtl="0">
              <a:spcBef>
                <a:spcPts val="0"/>
              </a:spcBef>
              <a:buNone/>
              <a:defRPr/>
            </a:lvl8pPr>
            <a:lvl9pPr marL="3657600" lvl="8" indent="0" algn="l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0">
            <a:alphaModFix/>
          </a:blip>
          <a:srcRect l="3614"/>
          <a:stretch/>
        </p:blipFill>
        <p:spPr>
          <a:xfrm>
            <a:off x="0" y="2669684"/>
            <a:ext cx="4037100" cy="4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21">
            <a:alphaModFix/>
          </a:blip>
          <a:srcRect l="35641"/>
          <a:stretch/>
        </p:blipFill>
        <p:spPr>
          <a:xfrm>
            <a:off x="0" y="2892347"/>
            <a:ext cx="1522499" cy="2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22">
            <a:alphaModFix/>
          </a:blip>
          <a:srcRect t="28815"/>
          <a:stretch/>
        </p:blipFill>
        <p:spPr>
          <a:xfrm>
            <a:off x="7999412" y="0"/>
            <a:ext cx="1603500" cy="11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23">
            <a:alphaModFix/>
          </a:blip>
          <a:srcRect b="23318"/>
          <a:stretch/>
        </p:blipFill>
        <p:spPr>
          <a:xfrm>
            <a:off x="8605878" y="6096000"/>
            <a:ext cx="9936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Questrial"/>
              <a:buNone/>
              <a:defRPr sz="42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742950" marR="0" lvl="1" indent="-19430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473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574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05999" marR="0" lvl="5" indent="-1615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5747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517355" y="764276"/>
            <a:ext cx="8028306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Team: Aryan Racing</a:t>
            </a:r>
            <a:endParaRPr lang="en-US" sz="5400" b="0" i="0" u="none" strike="noStrike" cap="none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243480" y="2024729"/>
            <a:ext cx="8576056" cy="10156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REVA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40A4-8303-DA3E-26C8-3E7C6024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35" y="318355"/>
            <a:ext cx="2781441" cy="2307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31B77-5EB6-87D4-3F54-6E6F1E55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4" y="3714678"/>
            <a:ext cx="2837563" cy="2781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D4C7E-8D8F-60ED-F188-0E0D28941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977" y="3714677"/>
            <a:ext cx="2781439" cy="2781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8DD845-02F5-6360-5052-2E70F5C8C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751" y="3714674"/>
            <a:ext cx="2781440" cy="2781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038BA3-A49A-2556-F243-D5603B20C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135" y="3714674"/>
            <a:ext cx="2781441" cy="2781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 descr="C:\Users\Dhananjay\Desktop\gantt cha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62" y="875762"/>
            <a:ext cx="8371200" cy="587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Shape 274"/>
          <p:cNvGraphicFramePr/>
          <p:nvPr/>
        </p:nvGraphicFramePr>
        <p:xfrm>
          <a:off x="8976574" y="875762"/>
          <a:ext cx="2949250" cy="5772375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47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Planning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Duration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planning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1/10/16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14/10/16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Fabrication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15/10/16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29/10/16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Assembly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Of parts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30/10/16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5/1/17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 and validation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6/1/17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10/1/17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Shape 275"/>
          <p:cNvSpPr txBox="1"/>
          <p:nvPr/>
        </p:nvSpPr>
        <p:spPr>
          <a:xfrm>
            <a:off x="3812146" y="0"/>
            <a:ext cx="4275899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PLAN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Shape 280"/>
          <p:cNvGraphicFramePr/>
          <p:nvPr/>
        </p:nvGraphicFramePr>
        <p:xfrm>
          <a:off x="283843" y="359433"/>
          <a:ext cx="11624325" cy="6398275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74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3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9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2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02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4225">
                <a:tc>
                  <a:txBody>
                    <a:bodyPr/>
                    <a:lstStyle/>
                    <a:p>
                      <a:pPr marL="76200" marR="0" lvl="0" indent="0" algn="ctr" rtl="0">
                        <a:lnSpc>
                          <a:spcPct val="9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SLNO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FAILURE MODE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FAILURE CAUSE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FAILURE EFFECT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RPN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PREVENTIVE ACTIONS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725">
                <a:tc>
                  <a:txBody>
                    <a:bodyPr/>
                    <a:lstStyle/>
                    <a:p>
                      <a:pPr marL="76200" marR="0" lvl="0" indent="0" algn="l" rtl="0">
                        <a:lnSpc>
                          <a:spcPct val="114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FRAME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STRUCTURAL FAILURE. BENDING AND BREAKING OF FRAME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AXIAL STRESS EXCEEDS YIELD STRESS OF MATERIAL DUE TO EXCESS LOAD AND IMPACT LOAD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OVERALL DAMAGE TO ROLL CAGE FRAME BREAKS OR BENDS. DRIVER’S SAFETY IS EROGOMOMICS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420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CHOOOSE MATERIAL WITH APPROPRIATE FOS, EFFECTIVE DESIGN AND ANALYSIS. CONATANT TESTING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ENGINE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MECHANICAL FAILURE, ENGINE COMPONENT DAMAGE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UNAVAILABILITY CLEAN AIR AND PROPER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VEHICLE BECOME INOPERABLE DUE TO ENGINE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108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THE ENGINE POSITION SHOULD BE SUCH THAT IT HAS FREE ACCESS TO AIR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MECHANICAL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FATIGUE/CYCLIC LOAD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VEHICLE BECOMES INOPERABLE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CHOOSE TRANSMISSION SYSTEM ACCORDING TO GIVEN LOAD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DAMPER AND SHOCK ABSORBER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MECHANICAL FAILURE, LEAKING OF SUSPENSION OIL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CYLINDER DAMAGE DUE TO FOREIGN BODY/DEBRIS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DAMAGE TO SUSPENSION SYSTEM AND ROUGH OF THE VEHICLE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VERIFICATION OF SPECIFICATIONS AND TESTING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RACK AND PINION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MECHANICAL FAILURE,LEAKING OF FLUID, LOOSING OF LUNG NUT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OBSTRUCTION IN MOVEMENT OF PINION OVER RACK, DAMAGE TO COMPONENTS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FAILURE, SAFETY OF DRIVER AND OTHERS COMPROMISED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315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VERIFICATION OF DESIRED SPECIFICATION AND TESTING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SPRINGS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SPRING FRACTURES AND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DUE TO FAULTY CHOICE OF SPRINGS, SPRING FAILS DUE TO LOADS EXCEEDING YIELD STRESS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DAMAGE TO SUSPENSION SYSTEM AND ROUGH OF THE VEHICLE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CHOOSE SPRINGS ACCORDING TO VEHICLE LOADS AND OTHER SPECIFICATIONS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A-ARM AND TRAILING ARM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BENDING BREAKAGE, CRACKS, STRUCTURAL DAMAGE AND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AXIAL STRESS EXCEEDS YIELDING STRESS OF MATERIAL DUE TO EXCESS LOAD AND IMPACT LOAD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DAMAGE TO SUSPENSION SYSTEM AND ROUGH OF THE VEHICLE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392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CHOOSE MATERIAL OF HIGH FOS &amp; ACCORDING TO VEHICLE SPECIFICATION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BRAKING SYSTEM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MECHANICAL FAILURE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NOT SUFFICIENT BRAKING FORCE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DAMAGE TO VEHICLE IN UNDESIRED CIRCUMSTANCES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CHOOSE MATERIAL WITH HIGH FOS AND CAREFUL TESTING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1" name="Shape 281"/>
          <p:cNvSpPr txBox="1"/>
          <p:nvPr/>
        </p:nvSpPr>
        <p:spPr>
          <a:xfrm>
            <a:off x="4844415" y="-80009"/>
            <a:ext cx="25031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DFMEA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Shape 286"/>
          <p:cNvGraphicFramePr/>
          <p:nvPr/>
        </p:nvGraphicFramePr>
        <p:xfrm>
          <a:off x="8266434" y="102871"/>
          <a:ext cx="3848950" cy="561050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4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Sl. 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WORK ALLOCATED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SHAMANTH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CHARAN KUMAR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COLLIN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KAUSHIK ANAND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Breaking system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OMKAR MURTHY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ABHISHEK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DEBARSHI DAS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SUMAN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system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DHANANJAY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MADHAB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ARFATH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ADRIAN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VIMAL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Suspension 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PARTHA.K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SYED ABDHUL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SWAROOP.U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SOWRABH SHETTY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Chassis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VISHAL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ALZAID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SYED FAIZAL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VARUN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SWAROOP K 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YESHWANTH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SIRISH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Electrical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7" name="Shape 287"/>
          <p:cNvSpPr txBox="1"/>
          <p:nvPr/>
        </p:nvSpPr>
        <p:spPr>
          <a:xfrm>
            <a:off x="3222702" y="234176"/>
            <a:ext cx="45795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COMPOSITION</a:t>
            </a:r>
          </a:p>
        </p:txBody>
      </p:sp>
      <p:sp>
        <p:nvSpPr>
          <p:cNvPr id="288" name="Shape 288"/>
          <p:cNvSpPr/>
          <p:nvPr/>
        </p:nvSpPr>
        <p:spPr>
          <a:xfrm>
            <a:off x="213556" y="844832"/>
            <a:ext cx="6096000" cy="230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WORKSHOP FACILITIES PROVIDED BY OUR COLLEGE: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LATHE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DRILLING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MILLING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WELDING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GRINDING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7542604" y="5635692"/>
            <a:ext cx="47949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EFD37E"/>
                </a:solidFill>
                <a:latin typeface="Arial"/>
                <a:ea typeface="Arial"/>
                <a:cs typeface="Arial"/>
                <a:sym typeface="Arial"/>
              </a:rPr>
              <a:t>					                     VARADARAJ.K.R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EFD37E"/>
                </a:solidFill>
                <a:latin typeface="Arial"/>
                <a:ea typeface="Arial"/>
                <a:cs typeface="Arial"/>
                <a:sym typeface="Arial"/>
              </a:rPr>
              <a:t>(FACULTY ADVISOR)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1552" y="1332093"/>
            <a:ext cx="2757900" cy="17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5561" y="1359247"/>
            <a:ext cx="2489700" cy="1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594556" y="4357086"/>
            <a:ext cx="1371600" cy="533400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Procurement  team</a:t>
            </a:r>
          </a:p>
        </p:txBody>
      </p:sp>
      <p:sp>
        <p:nvSpPr>
          <p:cNvPr id="293" name="Shape 293"/>
          <p:cNvSpPr/>
          <p:nvPr/>
        </p:nvSpPr>
        <p:spPr>
          <a:xfrm>
            <a:off x="2270956" y="4357086"/>
            <a:ext cx="1371599" cy="533400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Technical Team</a:t>
            </a:r>
          </a:p>
        </p:txBody>
      </p:sp>
      <p:sp>
        <p:nvSpPr>
          <p:cNvPr id="294" name="Shape 294"/>
          <p:cNvSpPr/>
          <p:nvPr/>
        </p:nvSpPr>
        <p:spPr>
          <a:xfrm>
            <a:off x="3947356" y="4357086"/>
            <a:ext cx="1371600" cy="533400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Sponsorship team</a:t>
            </a:r>
          </a:p>
        </p:txBody>
      </p:sp>
      <p:sp>
        <p:nvSpPr>
          <p:cNvPr id="295" name="Shape 295"/>
          <p:cNvSpPr/>
          <p:nvPr/>
        </p:nvSpPr>
        <p:spPr>
          <a:xfrm>
            <a:off x="5623756" y="4357086"/>
            <a:ext cx="1371600" cy="533400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Disciplinary team</a:t>
            </a:r>
          </a:p>
        </p:txBody>
      </p:sp>
      <p:sp>
        <p:nvSpPr>
          <p:cNvPr id="296" name="Shape 296"/>
          <p:cNvSpPr/>
          <p:nvPr/>
        </p:nvSpPr>
        <p:spPr>
          <a:xfrm>
            <a:off x="498170" y="5713416"/>
            <a:ext cx="1143000" cy="612647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Chassis</a:t>
            </a:r>
          </a:p>
        </p:txBody>
      </p:sp>
      <p:sp>
        <p:nvSpPr>
          <p:cNvPr id="297" name="Shape 297"/>
          <p:cNvSpPr/>
          <p:nvPr/>
        </p:nvSpPr>
        <p:spPr>
          <a:xfrm>
            <a:off x="6986588" y="5707961"/>
            <a:ext cx="1219200" cy="612648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suspension</a:t>
            </a:r>
          </a:p>
        </p:txBody>
      </p:sp>
      <p:sp>
        <p:nvSpPr>
          <p:cNvPr id="298" name="Shape 298"/>
          <p:cNvSpPr/>
          <p:nvPr/>
        </p:nvSpPr>
        <p:spPr>
          <a:xfrm>
            <a:off x="1788849" y="5707961"/>
            <a:ext cx="1143000" cy="612648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Steering</a:t>
            </a:r>
          </a:p>
        </p:txBody>
      </p:sp>
      <p:sp>
        <p:nvSpPr>
          <p:cNvPr id="299" name="Shape 299"/>
          <p:cNvSpPr/>
          <p:nvPr/>
        </p:nvSpPr>
        <p:spPr>
          <a:xfrm>
            <a:off x="3109155" y="5727161"/>
            <a:ext cx="1142999" cy="612648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Brakes</a:t>
            </a:r>
          </a:p>
        </p:txBody>
      </p:sp>
      <p:sp>
        <p:nvSpPr>
          <p:cNvPr id="300" name="Shape 300"/>
          <p:cNvSpPr/>
          <p:nvPr/>
        </p:nvSpPr>
        <p:spPr>
          <a:xfrm>
            <a:off x="4409002" y="5727894"/>
            <a:ext cx="1143000" cy="609600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Transmission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1432755" y="3976086"/>
            <a:ext cx="4953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Shape 302"/>
          <p:cNvCxnSpPr/>
          <p:nvPr/>
        </p:nvCxnSpPr>
        <p:spPr>
          <a:xfrm rot="5400000">
            <a:off x="1243050" y="4166480"/>
            <a:ext cx="3801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Shape 303"/>
          <p:cNvCxnSpPr/>
          <p:nvPr/>
        </p:nvCxnSpPr>
        <p:spPr>
          <a:xfrm rot="5400000">
            <a:off x="2767050" y="4165686"/>
            <a:ext cx="3801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Shape 304"/>
          <p:cNvCxnSpPr/>
          <p:nvPr/>
        </p:nvCxnSpPr>
        <p:spPr>
          <a:xfrm rot="5400000">
            <a:off x="4443450" y="4165686"/>
            <a:ext cx="3801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Shape 305"/>
          <p:cNvCxnSpPr/>
          <p:nvPr/>
        </p:nvCxnSpPr>
        <p:spPr>
          <a:xfrm rot="5400000">
            <a:off x="6196050" y="4165686"/>
            <a:ext cx="3801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Shape 306"/>
          <p:cNvCxnSpPr/>
          <p:nvPr/>
        </p:nvCxnSpPr>
        <p:spPr>
          <a:xfrm>
            <a:off x="1204155" y="5271486"/>
            <a:ext cx="60198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Shape 307"/>
          <p:cNvCxnSpPr/>
          <p:nvPr/>
        </p:nvCxnSpPr>
        <p:spPr>
          <a:xfrm rot="5400000">
            <a:off x="1013700" y="5462030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Shape 308"/>
          <p:cNvCxnSpPr/>
          <p:nvPr/>
        </p:nvCxnSpPr>
        <p:spPr>
          <a:xfrm rot="5400000">
            <a:off x="2172912" y="5441334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Shape 309"/>
          <p:cNvCxnSpPr/>
          <p:nvPr/>
        </p:nvCxnSpPr>
        <p:spPr>
          <a:xfrm rot="5400000">
            <a:off x="3506869" y="5442888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Shape 310"/>
          <p:cNvCxnSpPr/>
          <p:nvPr/>
        </p:nvCxnSpPr>
        <p:spPr>
          <a:xfrm rot="5400000">
            <a:off x="4789252" y="5461236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Shape 311"/>
          <p:cNvCxnSpPr/>
          <p:nvPr/>
        </p:nvCxnSpPr>
        <p:spPr>
          <a:xfrm rot="5400000">
            <a:off x="7034294" y="5461236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 rot="5400000">
            <a:off x="2919494" y="5080236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Shape 313"/>
          <p:cNvCxnSpPr/>
          <p:nvPr/>
        </p:nvCxnSpPr>
        <p:spPr>
          <a:xfrm rot="-5400000">
            <a:off x="3831664" y="3900145"/>
            <a:ext cx="229500" cy="9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Shape 314"/>
          <p:cNvSpPr/>
          <p:nvPr/>
        </p:nvSpPr>
        <p:spPr>
          <a:xfrm>
            <a:off x="2783361" y="3226244"/>
            <a:ext cx="2362200" cy="612648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TEAM ARYAN</a:t>
            </a:r>
          </a:p>
        </p:txBody>
      </p:sp>
      <p:sp>
        <p:nvSpPr>
          <p:cNvPr id="315" name="Shape 315"/>
          <p:cNvSpPr/>
          <p:nvPr/>
        </p:nvSpPr>
        <p:spPr>
          <a:xfrm>
            <a:off x="5720141" y="5741580"/>
            <a:ext cx="1137858" cy="595913"/>
          </a:xfrm>
          <a:prstGeom prst="flowChartProcess">
            <a:avLst/>
          </a:prstGeom>
          <a:gradFill>
            <a:gsLst>
              <a:gs pos="0">
                <a:srgbClr val="31313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63500" dist="38100" dir="5400000" rotWithShape="0">
              <a:srgbClr val="000000">
                <a:alpha val="6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</a:t>
            </a:r>
          </a:p>
        </p:txBody>
      </p:sp>
      <p:cxnSp>
        <p:nvCxnSpPr>
          <p:cNvPr id="316" name="Shape 316"/>
          <p:cNvCxnSpPr/>
          <p:nvPr/>
        </p:nvCxnSpPr>
        <p:spPr>
          <a:xfrm rot="5400000">
            <a:off x="5978484" y="5489768"/>
            <a:ext cx="381000" cy="150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Shape 155"/>
          <p:cNvGraphicFramePr/>
          <p:nvPr/>
        </p:nvGraphicFramePr>
        <p:xfrm>
          <a:off x="2300514" y="333202"/>
          <a:ext cx="7590975" cy="1219250"/>
        </p:xfrm>
        <a:graphic>
          <a:graphicData uri="http://schemas.openxmlformats.org/drawingml/2006/table">
            <a:tbl>
              <a:tblPr>
                <a:noFill/>
                <a:tableStyleId>{FA701828-5FE9-4408-BCE7-14BC279CA491}</a:tableStyleId>
              </a:tblPr>
              <a:tblGrid>
                <a:gridCol w="18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ENGINE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BRIGGS &amp; STRATTON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DISPLACEMENT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305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MAX TORQUE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NM @ RPM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14.5 @ 2100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MAX POWER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KW @ RPM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7.5 @ 3600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6" name="Shape 156"/>
          <p:cNvGraphicFramePr/>
          <p:nvPr/>
        </p:nvGraphicFramePr>
        <p:xfrm>
          <a:off x="2286000" y="1584959"/>
          <a:ext cx="7620000" cy="5273250"/>
        </p:xfrm>
        <a:graphic>
          <a:graphicData uri="http://schemas.openxmlformats.org/drawingml/2006/table">
            <a:tbl>
              <a:tblPr>
                <a:noFill/>
                <a:tableStyleId>{FA701828-5FE9-4408-BCE7-14BC279CA491}</a:tableStyleId>
              </a:tblPr>
              <a:tblGrid>
                <a:gridCol w="190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CLUTCH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PIAGGIO APE – 4 FORWARD AND REVERSE SPEED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RACK AND PINION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SUSPENSION SYSTEM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DOBLE WISHBONE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TRAILING ARM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BRAKES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HYDRAULIC DISC BRAKES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DIMENSIONS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LENGTH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87.2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WIDTH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HEIGHT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KERB WEIGHT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KG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GROSS WEIGHT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KG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WHEEL SIZE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25 * 8 * 12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7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25 * 8 * 12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9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CENTRE OF GRAVITY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0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POSITION FROM CENTRE OF BASE OF FIREWALL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INCHES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Y: 37.8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Z: 13.82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57" name="Shape 157"/>
          <p:cNvSpPr txBox="1"/>
          <p:nvPr/>
        </p:nvSpPr>
        <p:spPr>
          <a:xfrm>
            <a:off x="4538133" y="-66907"/>
            <a:ext cx="3756000" cy="4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SPECIFICATION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l="1925" t="1561" r="80604" b="77947"/>
          <a:stretch/>
        </p:blipFill>
        <p:spPr>
          <a:xfrm>
            <a:off x="333630" y="617838"/>
            <a:ext cx="1569300" cy="1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l="1513" t="26150" r="79778" b="51796"/>
          <a:stretch/>
        </p:blipFill>
        <p:spPr>
          <a:xfrm>
            <a:off x="333630" y="2730843"/>
            <a:ext cx="1680600" cy="1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l="1513" t="50546" r="80466" b="28376"/>
          <a:stretch/>
        </p:blipFill>
        <p:spPr>
          <a:xfrm>
            <a:off x="364522" y="4942703"/>
            <a:ext cx="1618799" cy="13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80884" t="49764" r="1095" b="29157"/>
          <a:stretch/>
        </p:blipFill>
        <p:spPr>
          <a:xfrm>
            <a:off x="10218612" y="580767"/>
            <a:ext cx="1618800" cy="13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H:\PICS\ALL STANDARD VIEWS\final\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5241" y="5120632"/>
            <a:ext cx="1692000" cy="1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H:\PICS\ALL STANDARD VIEWS\final\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5241" y="2730843"/>
            <a:ext cx="1692000" cy="13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Shape 168"/>
          <p:cNvGraphicFramePr/>
          <p:nvPr/>
        </p:nvGraphicFramePr>
        <p:xfrm>
          <a:off x="317486" y="4556109"/>
          <a:ext cx="4328925" cy="2194650"/>
        </p:xfrm>
        <a:graphic>
          <a:graphicData uri="http://schemas.openxmlformats.org/drawingml/2006/table">
            <a:tbl>
              <a:tblPr>
                <a:noFill/>
                <a:tableStyleId>{FA701828-5FE9-4408-BCE7-14BC279CA491}</a:tableStyleId>
              </a:tblPr>
              <a:tblGrid>
                <a:gridCol w="293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CONSTRAINT’S  NAME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ANGLE(DEG)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ELEVATION OF THIGH FROM THE H-POINT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105.22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BEND ANGLE FROM  KNEE JOINT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54.157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BEND ANGLE FROM SHOULDER JOINT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44.62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BEND ANGLE FROM ELBOW JOINT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52.49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WRIST ANGLE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11.19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 OF SIGHT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8.52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FOOT INCLINATION AT BREAK PEDAL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BACK REST ANGLE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9" name="Shape 169"/>
          <p:cNvGraphicFramePr/>
          <p:nvPr/>
        </p:nvGraphicFramePr>
        <p:xfrm>
          <a:off x="8240152" y="5345989"/>
          <a:ext cx="3495550" cy="1371650"/>
        </p:xfrm>
        <a:graphic>
          <a:graphicData uri="http://schemas.openxmlformats.org/drawingml/2006/table">
            <a:tbl>
              <a:tblPr>
                <a:noFill/>
                <a:tableStyleId>{FA701828-5FE9-4408-BCE7-14BC279CA491}</a:tableStyleId>
              </a:tblPr>
              <a:tblGrid>
                <a:gridCol w="200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NAME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DISTANCE  FROM THE  H-POINT(IN)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GEAR LEVER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15.95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BREAK LEVER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27.38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CLUTCH LEVER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28.44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ACCELERATION LEVER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28.727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Shape 170"/>
          <p:cNvSpPr txBox="1"/>
          <p:nvPr/>
        </p:nvSpPr>
        <p:spPr>
          <a:xfrm>
            <a:off x="3787697" y="345687"/>
            <a:ext cx="4616700" cy="4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EROGONOMICS OF OUR VEHICLE</a:t>
            </a:r>
          </a:p>
        </p:txBody>
      </p:sp>
      <p:grpSp>
        <p:nvGrpSpPr>
          <p:cNvPr id="171" name="Shape 171"/>
          <p:cNvGrpSpPr/>
          <p:nvPr/>
        </p:nvGrpSpPr>
        <p:grpSpPr>
          <a:xfrm>
            <a:off x="231197" y="1450105"/>
            <a:ext cx="6020031" cy="547200"/>
            <a:chOff x="2942" y="385164"/>
            <a:chExt cx="6020031" cy="547200"/>
          </a:xfrm>
        </p:grpSpPr>
        <p:sp>
          <p:nvSpPr>
            <p:cNvPr id="172" name="Shape 172"/>
            <p:cNvSpPr/>
            <p:nvPr/>
          </p:nvSpPr>
          <p:spPr>
            <a:xfrm>
              <a:off x="2942" y="385164"/>
              <a:ext cx="912000" cy="547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18972" y="401194"/>
              <a:ext cx="880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Requirements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006305" y="545703"/>
              <a:ext cx="193500" cy="226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1006305" y="590945"/>
              <a:ext cx="135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279950" y="385164"/>
              <a:ext cx="912000" cy="547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EBC55A"/>
                </a:gs>
                <a:gs pos="100000">
                  <a:srgbClr val="B7921E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1295980" y="401194"/>
              <a:ext cx="880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Analysis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283313" y="545703"/>
              <a:ext cx="193500" cy="226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EBC55A"/>
                </a:gs>
                <a:gs pos="100000">
                  <a:srgbClr val="B7921E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2283313" y="590945"/>
              <a:ext cx="135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556958" y="385164"/>
              <a:ext cx="912000" cy="547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89BAA4"/>
                </a:gs>
                <a:gs pos="100000">
                  <a:srgbClr val="538971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2572987" y="401194"/>
              <a:ext cx="880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Design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3560321" y="545703"/>
              <a:ext cx="193500" cy="226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89BAA4"/>
                </a:gs>
                <a:gs pos="100000">
                  <a:srgbClr val="538971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560321" y="590945"/>
              <a:ext cx="135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3833966" y="385164"/>
              <a:ext cx="912000" cy="547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6D98AB"/>
                </a:gs>
                <a:gs pos="100000">
                  <a:srgbClr val="41697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3849996" y="401194"/>
              <a:ext cx="880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Testing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4837329" y="545703"/>
              <a:ext cx="193500" cy="226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6D98AB"/>
                </a:gs>
                <a:gs pos="100000">
                  <a:srgbClr val="41697A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4837329" y="590945"/>
              <a:ext cx="135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5110974" y="385164"/>
              <a:ext cx="912000" cy="5472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E7BAC"/>
                </a:gs>
                <a:gs pos="100000">
                  <a:srgbClr val="7E4A7B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4710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5127004" y="401194"/>
              <a:ext cx="8802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Acceptance</a:t>
              </a:r>
            </a:p>
          </p:txBody>
        </p:sp>
      </p:grpSp>
      <p:cxnSp>
        <p:nvCxnSpPr>
          <p:cNvPr id="190" name="Shape 190"/>
          <p:cNvCxnSpPr/>
          <p:nvPr/>
        </p:nvCxnSpPr>
        <p:spPr>
          <a:xfrm rot="5400000">
            <a:off x="4522656" y="2208915"/>
            <a:ext cx="285900" cy="1500"/>
          </a:xfrm>
          <a:prstGeom prst="straightConnector1">
            <a:avLst/>
          </a:pr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1" name="Shape 191"/>
          <p:cNvCxnSpPr/>
          <p:nvPr/>
        </p:nvCxnSpPr>
        <p:spPr>
          <a:xfrm rot="10800000">
            <a:off x="3094655" y="2352552"/>
            <a:ext cx="1571700" cy="1500"/>
          </a:xfrm>
          <a:prstGeom prst="straightConnector1">
            <a:avLst/>
          </a:pr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2" name="Shape 192"/>
          <p:cNvCxnSpPr/>
          <p:nvPr/>
        </p:nvCxnSpPr>
        <p:spPr>
          <a:xfrm rot="-5400000">
            <a:off x="2950943" y="2208765"/>
            <a:ext cx="285900" cy="1500"/>
          </a:xfrm>
          <a:prstGeom prst="straightConnector1">
            <a:avLst/>
          </a:prstGeom>
          <a:noFill/>
          <a:ln w="9525" cap="rnd" cmpd="sng">
            <a:solidFill>
              <a:srgbClr val="FFFF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3" name="Shape 193"/>
          <p:cNvSpPr txBox="1"/>
          <p:nvPr/>
        </p:nvSpPr>
        <p:spPr>
          <a:xfrm>
            <a:off x="434897" y="836342"/>
            <a:ext cx="34458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DESIGN METHODOLOGY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9087692" y="4804417"/>
            <a:ext cx="2140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RULA SCORE = 2 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l="55113" t="8452" r="285" b="64622"/>
          <a:stretch/>
        </p:blipFill>
        <p:spPr>
          <a:xfrm>
            <a:off x="6324478" y="2318944"/>
            <a:ext cx="5526300" cy="2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l="283" t="65815" r="46306" b="5853"/>
          <a:stretch/>
        </p:blipFill>
        <p:spPr>
          <a:xfrm>
            <a:off x="434897" y="2526592"/>
            <a:ext cx="5351100" cy="1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l="33377" t="36313" r="43928" b="37228"/>
          <a:stretch/>
        </p:blipFill>
        <p:spPr>
          <a:xfrm>
            <a:off x="5045887" y="4811828"/>
            <a:ext cx="2474400" cy="19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Shape 202"/>
          <p:cNvGraphicFramePr/>
          <p:nvPr/>
        </p:nvGraphicFramePr>
        <p:xfrm>
          <a:off x="356402" y="4686771"/>
          <a:ext cx="7552625" cy="211333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51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CONDITION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 IMPACT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SIDE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IMPACT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REAR IMPACT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ROLL OVER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FORCE(G)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STRESS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(MPA)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235.28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215.29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198.6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8.55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DISPLACEMENT (mm)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3.11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2.05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1.09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F.O.S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2.3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2.6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2.81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6.7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3" name="Shape 203"/>
          <p:cNvGraphicFramePr/>
          <p:nvPr/>
        </p:nvGraphicFramePr>
        <p:xfrm>
          <a:off x="8786399" y="4854356"/>
          <a:ext cx="3049300" cy="187664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52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MEMBER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25.4 mm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OD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3mm THICKNESS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MEMBER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25.4 mm OD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2mm THICKNESS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4" name="Shape 204"/>
          <p:cNvSpPr txBox="1"/>
          <p:nvPr/>
        </p:nvSpPr>
        <p:spPr>
          <a:xfrm>
            <a:off x="4337824" y="178419"/>
            <a:ext cx="3679799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ROLL CAGE ANALYSIS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6071" y="700868"/>
            <a:ext cx="32895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665" y="2695400"/>
            <a:ext cx="3772799" cy="1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2665" y="702643"/>
            <a:ext cx="3772799" cy="18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879" y="2650097"/>
            <a:ext cx="3846000" cy="19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879" y="702642"/>
            <a:ext cx="3846000" cy="186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Shape 210"/>
          <p:cNvGraphicFramePr/>
          <p:nvPr/>
        </p:nvGraphicFramePr>
        <p:xfrm>
          <a:off x="8786399" y="2794592"/>
          <a:ext cx="3049300" cy="196809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52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1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MATERIAL SELECTED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AISI 4130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YIELD STRENGTH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460 MPA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TENSILE STRENGTH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560 MPA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Shape 319"/>
          <p:cNvGraphicFramePr/>
          <p:nvPr/>
        </p:nvGraphicFramePr>
        <p:xfrm>
          <a:off x="94730" y="529693"/>
          <a:ext cx="2954550" cy="5783625"/>
        </p:xfrm>
        <a:graphic>
          <a:graphicData uri="http://schemas.openxmlformats.org/drawingml/2006/table">
            <a:tbl>
              <a:tblPr firstRow="1" bandRow="1">
                <a:noFill/>
                <a:tableStyleId>{CC405C21-EF96-4148-9B89-67B18ACE24CA}</a:tableStyleId>
              </a:tblPr>
              <a:tblGrid>
                <a:gridCol w="14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FRONT/REAR CONFIGURATION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 WISHBONE/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TRAILING ARM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ROLL CENTRE HEIGHT FROM GROUND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33cm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LENGTH OF FRONT UPPER ARM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28cm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LENGTH OF FRONT LOWER ARM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42cm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LENGTH OF REAR UPPER ARM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31cm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LENGTH OF REAR LOWER ARM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45cm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 KNUCKLE AND HUB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DAMPER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OUTSOURCING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SPRING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 PITCH SPRING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SPRING STIFFNESS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50N/65.3N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BUSHING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OUTSOURCING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0" name="Shape 320"/>
          <p:cNvGraphicFramePr/>
          <p:nvPr/>
        </p:nvGraphicFramePr>
        <p:xfrm>
          <a:off x="9249205" y="3345767"/>
          <a:ext cx="2905750" cy="3415815"/>
        </p:xfrm>
        <a:graphic>
          <a:graphicData uri="http://schemas.openxmlformats.org/drawingml/2006/table">
            <a:tbl>
              <a:tblPr firstRow="1" bandRow="1">
                <a:noFill/>
                <a:tableStyleId>{CC405C21-EF96-4148-9B89-67B18ACE24CA}</a:tableStyleId>
              </a:tblPr>
              <a:tblGrid>
                <a:gridCol w="145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PARAMETER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TRACK WIDTH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52”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WHEEL BASE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62.2”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ROLLING FORCE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2.2g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KPI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14°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CAMBER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5° +VE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TOE IN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1°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CASTOR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2° -VE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GROUND CLEARANCE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12”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STATIC CAM</a:t>
                      </a: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BER</a:t>
                      </a: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SET TO ZERO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STATIC TOE SET TO ZERO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8677" y="967489"/>
            <a:ext cx="4132499" cy="2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4480" y="3229275"/>
            <a:ext cx="3071400" cy="19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2686" y="959694"/>
            <a:ext cx="4522200" cy="2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880" y="3229300"/>
            <a:ext cx="2905799" cy="23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3662461" y="218960"/>
            <a:ext cx="48672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SUSPENSION SYSTEM</a:t>
            </a:r>
          </a:p>
        </p:txBody>
      </p:sp>
      <p:graphicFrame>
        <p:nvGraphicFramePr>
          <p:cNvPr id="326" name="Shape 326"/>
          <p:cNvGraphicFramePr/>
          <p:nvPr/>
        </p:nvGraphicFramePr>
        <p:xfrm>
          <a:off x="3422286" y="5569998"/>
          <a:ext cx="5347425" cy="1212100"/>
        </p:xfrm>
        <a:graphic>
          <a:graphicData uri="http://schemas.openxmlformats.org/drawingml/2006/table">
            <a:tbl>
              <a:tblPr firstRow="1" bandRow="1">
                <a:noFill/>
                <a:tableStyleId>{CC405C21-EF96-4148-9B89-67B18ACE24CA}</a:tableStyleId>
              </a:tblPr>
              <a:tblGrid>
                <a:gridCol w="178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PARAMETER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CONTROL ARM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UPRIGHT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DISPLACEMENT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0.0948mm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0.0331mm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F.O.S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2.42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 sz="1400" u="none" strike="noStrike" cap="none"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3.21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Shape 227"/>
          <p:cNvGraphicFramePr/>
          <p:nvPr/>
        </p:nvGraphicFramePr>
        <p:xfrm>
          <a:off x="3199825" y="1279598"/>
          <a:ext cx="5491725" cy="5211515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226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/>
                        <a:t>        PARAMETER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/>
                        <a:t>VALUE</a:t>
                      </a: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FRONT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REAR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BRAKE FORCE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400N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400N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RADIUS OF GYRATION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0.182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0.269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MOMENT OF INERTIA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0.44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1.02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BRAKING TORQUE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250NM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248NM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DISC DIMENSION(OD)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200mm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200mm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DISC (ID)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78mm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78mm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Pitch circle diameter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CALIPER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Apache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Front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Apache front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Diameter of piston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25mm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25mm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Tandem master cylinder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  MARUTHI OMNI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Piston diameter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27mm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Pedal force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166.6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Leverage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Dynamic weight transfer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70.6kg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Stopping distance</a:t>
                      </a: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8.3m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Temperature rise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62.1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5948" r="1690" b="5908"/>
          <a:stretch/>
        </p:blipFill>
        <p:spPr>
          <a:xfrm>
            <a:off x="9127044" y="4760570"/>
            <a:ext cx="2743200" cy="1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l="3348" r="1522" b="3892"/>
          <a:stretch/>
        </p:blipFill>
        <p:spPr>
          <a:xfrm>
            <a:off x="9127044" y="1102618"/>
            <a:ext cx="2921400" cy="24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9332784" y="3956898"/>
            <a:ext cx="1637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DISC ASSEMBLY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 t="5444" r="2210" b="5887"/>
          <a:stretch/>
        </p:blipFill>
        <p:spPr>
          <a:xfrm>
            <a:off x="214283" y="4760570"/>
            <a:ext cx="2657700" cy="17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848920" y="4033570"/>
            <a:ext cx="1259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PEDEL TEST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172755" y="270455"/>
            <a:ext cx="40440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BRAKE SYSTEM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283" y="1211529"/>
            <a:ext cx="2812200" cy="264330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  <a:effectLst>
            <a:outerShdw blurRad="54999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 descr="C:\Users\Dhananjay\Desktop\ack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09" y="3786389"/>
            <a:ext cx="3703800" cy="2972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Shape 240"/>
          <p:cNvGraphicFramePr/>
          <p:nvPr/>
        </p:nvGraphicFramePr>
        <p:xfrm>
          <a:off x="215279" y="728729"/>
          <a:ext cx="3505200" cy="2880845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Rack and pinion (Gear box type)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Torque at Steering arm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52 Nm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Caster Angle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 degree pos 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Camber angle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 degree -VE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Toe in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 degree front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KPI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12 degree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Scrub Radius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5mm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1" name="Shape 241"/>
          <p:cNvGraphicFramePr/>
          <p:nvPr/>
        </p:nvGraphicFramePr>
        <p:xfrm>
          <a:off x="4275786" y="755561"/>
          <a:ext cx="6825800" cy="463085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40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Details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Material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Rack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Travel- 3”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Total no of teeth : 20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Total length : 15”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AISI4130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Pinion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Pitch D: 25 mm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Pressure angle: 20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Addendum : 1.5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Deddendum1.875 mm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Module :1.5 mm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Clearance : 0.375 mm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Working depth : 3 mm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Total depth: 3.375 mm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Teeth thickness: 2.3mm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AISI 4130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(SURFACE HARDENING)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wheel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DIA – 12”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SEAMLESS PIPE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Tie rod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column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12”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15”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SEAMLESS PIPE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2" name="Shape 242"/>
          <p:cNvGraphicFramePr/>
          <p:nvPr/>
        </p:nvGraphicFramePr>
        <p:xfrm>
          <a:off x="5950039" y="5478364"/>
          <a:ext cx="5982250" cy="128020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299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angle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99.3 % ackerman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Inner wheel : 35 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Outer wheel :23.84°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 Ratio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5:1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Turning Radius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3.1 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Max effort (driver)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120 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3" name="Shape 243"/>
          <p:cNvSpPr txBox="1"/>
          <p:nvPr/>
        </p:nvSpPr>
        <p:spPr>
          <a:xfrm>
            <a:off x="4299675" y="90152"/>
            <a:ext cx="35925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STEERING 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Shape 248"/>
          <p:cNvGraphicFramePr/>
          <p:nvPr/>
        </p:nvGraphicFramePr>
        <p:xfrm>
          <a:off x="258954" y="1999975"/>
          <a:ext cx="2785350" cy="148340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39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REQUIREMENT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MAX TORQUE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828Nm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MAX VELOCITY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60 Km/h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ACCELERATION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7.542 MAX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9" name="Shape 249"/>
          <p:cNvGraphicFramePr/>
          <p:nvPr/>
        </p:nvGraphicFramePr>
        <p:xfrm>
          <a:off x="285420" y="97682"/>
          <a:ext cx="2807650" cy="178659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40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TORQUE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14.5Nm @ 2100RPM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POWER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7.2KW @ 3600RPM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CAPACITY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305 CC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0" name="Shape 250"/>
          <p:cNvGraphicFramePr/>
          <p:nvPr/>
        </p:nvGraphicFramePr>
        <p:xfrm>
          <a:off x="9367024" y="3538546"/>
          <a:ext cx="2542500" cy="194061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27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ENDURANCE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VELOCITY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(KM/HR)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GEAR-1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9.44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GEAR-2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20.06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GEAR-3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32.98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GEAR-4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48.90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1" name="Shape 251"/>
          <p:cNvGraphicFramePr/>
          <p:nvPr/>
        </p:nvGraphicFramePr>
        <p:xfrm>
          <a:off x="236652" y="3596680"/>
          <a:ext cx="2807650" cy="202189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40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HILL CLIMBING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MAX TORQUE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1090.1Nm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RESISTANCE TORQUE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828Nm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NET TORQUE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377.05Nm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GRADABILITY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2" name="Shape 252"/>
          <p:cNvGraphicFramePr/>
          <p:nvPr/>
        </p:nvGraphicFramePr>
        <p:xfrm>
          <a:off x="6527032" y="4450081"/>
          <a:ext cx="2283500" cy="102605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14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TIRE SELECTION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DIAMETER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FRONT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25”/8”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REAR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25”/8”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3" name="Shape 253"/>
          <p:cNvGraphicFramePr/>
          <p:nvPr/>
        </p:nvGraphicFramePr>
        <p:xfrm>
          <a:off x="403300" y="5673592"/>
          <a:ext cx="11385500" cy="1098425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13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8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5925">
                <a:tc gridSpan="10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 SELECTION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II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III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IV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SEQUENTIAL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M.CLUTCH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TORQUE(Nm)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ACCELERATION (m/SEC2)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GRADABILITY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PIAGGIO APE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47.88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22.54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13.71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9.24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909.80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1.44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4" name="Shape 254"/>
          <p:cNvGraphicFramePr/>
          <p:nvPr/>
        </p:nvGraphicFramePr>
        <p:xfrm>
          <a:off x="9383776" y="643127"/>
          <a:ext cx="2562300" cy="2773740"/>
        </p:xfrm>
        <a:graphic>
          <a:graphicData uri="http://schemas.openxmlformats.org/drawingml/2006/table">
            <a:tbl>
              <a:tblPr firstRow="1" bandRow="1">
                <a:noFill/>
                <a:tableStyleId>{2455A82B-6338-469C-A0A5-C81878551777}</a:tableStyleId>
              </a:tblPr>
              <a:tblGrid>
                <a:gridCol w="12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SELECTED INSTALMENTS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CLUTCH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PIAGGIO APE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GEAR BOX 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TRANSAXLE GEAR BOX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SHIFTER MECHANISM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SEQUENTIAL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DRIVELINE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2 CV JOINTS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STATIC SHAFT ANGLE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5" name="Shape 255"/>
          <p:cNvSpPr txBox="1"/>
          <p:nvPr/>
        </p:nvSpPr>
        <p:spPr>
          <a:xfrm>
            <a:off x="4063062" y="109727"/>
            <a:ext cx="3694199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POWER TRAIN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l="71283" t="8524" r="-2" b="65628"/>
          <a:stretch/>
        </p:blipFill>
        <p:spPr>
          <a:xfrm>
            <a:off x="6444253" y="2652346"/>
            <a:ext cx="2625900" cy="1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l="3075" t="74986" r="68205" b="1088"/>
          <a:stretch/>
        </p:blipFill>
        <p:spPr>
          <a:xfrm>
            <a:off x="6444254" y="989784"/>
            <a:ext cx="2625900" cy="1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8500" y="845559"/>
            <a:ext cx="2808000" cy="2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8500" y="3577468"/>
            <a:ext cx="2657400" cy="19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Shape 264"/>
          <p:cNvGraphicFramePr/>
          <p:nvPr/>
        </p:nvGraphicFramePr>
        <p:xfrm>
          <a:off x="158043" y="1485794"/>
          <a:ext cx="5937950" cy="503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5" name="Shape 265"/>
          <p:cNvGraphicFramePr/>
          <p:nvPr/>
        </p:nvGraphicFramePr>
        <p:xfrm>
          <a:off x="6276345" y="1504379"/>
          <a:ext cx="5755799" cy="503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6" name="Shape 266"/>
          <p:cNvSpPr txBox="1"/>
          <p:nvPr/>
        </p:nvSpPr>
        <p:spPr>
          <a:xfrm>
            <a:off x="4460489" y="234176"/>
            <a:ext cx="35685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AND WEIGHT ANALYSIS 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1672681" y="959005"/>
            <a:ext cx="3155699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COST ANALYSIS PIE CHART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337502" y="1003610"/>
            <a:ext cx="34791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WEIGHT ANALYSIS PIE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1217</Words>
  <Application>Microsoft Office PowerPoint</Application>
  <PresentationFormat>Widescreen</PresentationFormat>
  <Paragraphs>540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Noto Sans Symbols</vt:lpstr>
      <vt:lpstr>Questrial</vt:lpstr>
      <vt:lpstr>Times New Roman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Mayur Sharma</cp:lastModifiedBy>
  <cp:revision>2</cp:revision>
  <dcterms:modified xsi:type="dcterms:W3CDTF">2023-12-10T08:02:41Z</dcterms:modified>
</cp:coreProperties>
</file>